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22" r:id="rId5"/>
  </p:sldMasterIdLst>
  <p:notesMasterIdLst>
    <p:notesMasterId r:id="rId34"/>
  </p:notesMasterIdLst>
  <p:sldIdLst>
    <p:sldId id="294" r:id="rId6"/>
    <p:sldId id="290" r:id="rId7"/>
    <p:sldId id="263" r:id="rId8"/>
    <p:sldId id="264" r:id="rId9"/>
    <p:sldId id="266" r:id="rId10"/>
    <p:sldId id="291" r:id="rId11"/>
    <p:sldId id="396" r:id="rId12"/>
    <p:sldId id="397" r:id="rId13"/>
    <p:sldId id="398" r:id="rId14"/>
    <p:sldId id="400" r:id="rId15"/>
    <p:sldId id="375" r:id="rId16"/>
    <p:sldId id="401" r:id="rId17"/>
    <p:sldId id="402" r:id="rId18"/>
    <p:sldId id="378" r:id="rId19"/>
    <p:sldId id="403" r:id="rId20"/>
    <p:sldId id="379" r:id="rId21"/>
    <p:sldId id="381" r:id="rId22"/>
    <p:sldId id="382" r:id="rId23"/>
    <p:sldId id="385" r:id="rId24"/>
    <p:sldId id="386" r:id="rId25"/>
    <p:sldId id="387" r:id="rId26"/>
    <p:sldId id="389" r:id="rId27"/>
    <p:sldId id="391" r:id="rId28"/>
    <p:sldId id="392" r:id="rId29"/>
    <p:sldId id="394" r:id="rId30"/>
    <p:sldId id="395" r:id="rId31"/>
    <p:sldId id="310" r:id="rId32"/>
    <p:sldId id="261" r:id="rId33"/>
  </p:sldIdLst>
  <p:sldSz cx="9144000" cy="6858000" type="screen4x3"/>
  <p:notesSz cx="6858000" cy="91440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91" autoAdjust="0"/>
    <p:restoredTop sz="93979" autoAdjust="0"/>
  </p:normalViewPr>
  <p:slideViewPr>
    <p:cSldViewPr>
      <p:cViewPr varScale="1">
        <p:scale>
          <a:sx n="69" d="100"/>
          <a:sy n="69" d="100"/>
        </p:scale>
        <p:origin x="-99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6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A1C78-9288-4D5E-B0F3-1C9D62A6D98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8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7077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5161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7083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8387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90111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95324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689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94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79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7556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82757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28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9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3" y="1449307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33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933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4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1038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003777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9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4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148" y="2341479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308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0334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505250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7157316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1243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84013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4814626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10" y="4650478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12" y="4773228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10" y="66679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09706319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57289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4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144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8A87A34-81AB-432B-8DAE-1953F412C126}" type="datetimeFigureOut">
              <a:rPr lang="en-US" smtClean="0">
                <a:solidFill>
                  <a:srgbClr val="696464"/>
                </a:solidFill>
              </a:rPr>
              <a:pPr/>
              <a:t>5/8/2020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211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0.png"/><Relationship Id="rId5" Type="http://schemas.openxmlformats.org/officeDocument/2006/relationships/image" Target="../media/image180.png"/><Relationship Id="rId4" Type="http://schemas.openxmlformats.org/officeDocument/2006/relationships/image" Target="../media/image4.jpeg"/><Relationship Id="rId9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xmlns="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xmlns="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6">
            <a:extLst>
              <a:ext uri="{FF2B5EF4-FFF2-40B4-BE49-F238E27FC236}">
                <a16:creationId xmlns:a16="http://schemas.microsoft.com/office/drawing/2014/main" xmlns="" id="{E12F5FA4-5889-4780-AEFF-2E9753DE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65.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XVII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Slide Number Placeholder 26">
            <a:extLst>
              <a:ext uri="{FF2B5EF4-FFF2-40B4-BE49-F238E27FC236}">
                <a16:creationId xmlns:a16="http://schemas.microsoft.com/office/drawing/2014/main" xmlns="" id="{C116584D-3EE2-44E6-B221-3914FE2B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grpSp>
        <p:nvGrpSpPr>
          <p:cNvPr id="47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4419600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4437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Slide Number Placeholder 26">
            <a:extLst>
              <a:ext uri="{FF2B5EF4-FFF2-40B4-BE49-F238E27FC236}">
                <a16:creationId xmlns:a16="http://schemas.microsoft.com/office/drawing/2014/main" xmlns="" id="{9FCCF7AD-4732-4B70-80ED-D80D419D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22123"/>
            <a:ext cx="8610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CTPT, CTCT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buFont typeface="Wingdings" panose="05000000000000000000" pitchFamily="2" charset="2"/>
              <a:buChar char="ü"/>
            </a:pP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 bày được</a:t>
            </a: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tính chất và mối quan hệ giữa các cacbohidrat.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Slide Number Placeholder 26">
            <a:extLst>
              <a:ext uri="{FF2B5EF4-FFF2-40B4-BE49-F238E27FC236}">
                <a16:creationId xmlns:a16="http://schemas.microsoft.com/office/drawing/2014/main" xmlns="" id="{D28EFD37-81B7-41A7-9123-2A7206CE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phản ứng thể hiện tính chất hóa học của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bột và xenlulozơ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F92256AA-7449-4B18-BBD3-407C5D1F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05A8C8AC-50EF-4079-9F9F-E1BB857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00801"/>
            <a:ext cx="1371600" cy="381000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2" name="Text Box 8">
            <a:extLst>
              <a:ext uri="{FF2B5EF4-FFF2-40B4-BE49-F238E27FC236}">
                <a16:creationId xmlns:a16="http://schemas.microsoft.com/office/drawing/2014/main" xmlns="" id="{0ED26F3C-B0DE-4F18-98EA-37ED04825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743206"/>
            <a:ext cx="2162179" cy="95410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 err="1">
                <a:solidFill>
                  <a:prstClr val="black"/>
                </a:solidFill>
              </a:rPr>
              <a:t>Cacbohiđrat</a:t>
            </a:r>
            <a:r>
              <a:rPr lang="en-US" altLang="en-US" sz="2800" b="1" dirty="0">
                <a:solidFill>
                  <a:prstClr val="black"/>
                </a:solidFill>
              </a:rPr>
              <a:t> C</a:t>
            </a:r>
            <a:r>
              <a:rPr lang="en-US" altLang="en-US" sz="2800" b="1" baseline="-25000" dirty="0">
                <a:solidFill>
                  <a:prstClr val="black"/>
                </a:solidFill>
              </a:rPr>
              <a:t>n</a:t>
            </a:r>
            <a:r>
              <a:rPr lang="en-US" altLang="en-US" sz="2800" b="1" dirty="0">
                <a:solidFill>
                  <a:prstClr val="black"/>
                </a:solidFill>
              </a:rPr>
              <a:t>(H</a:t>
            </a:r>
            <a:r>
              <a:rPr lang="en-US" altLang="en-US" sz="2800" b="1" baseline="-25000" dirty="0">
                <a:solidFill>
                  <a:prstClr val="black"/>
                </a:solidFill>
              </a:rPr>
              <a:t>2</a:t>
            </a:r>
            <a:r>
              <a:rPr lang="en-US" altLang="en-US" sz="2800" b="1" dirty="0">
                <a:solidFill>
                  <a:prstClr val="black"/>
                </a:solidFill>
              </a:rPr>
              <a:t>O)</a:t>
            </a:r>
            <a:r>
              <a:rPr lang="en-US" altLang="en-US" sz="2800" b="1" baseline="-25000" dirty="0">
                <a:solidFill>
                  <a:prstClr val="black"/>
                </a:solidFill>
              </a:rPr>
              <a:t>m</a:t>
            </a:r>
            <a:endParaRPr lang="en-US" altLang="en-US" sz="2800" b="1" dirty="0">
              <a:solidFill>
                <a:prstClr val="black"/>
              </a:solidFill>
            </a:endParaRPr>
          </a:p>
        </p:txBody>
      </p:sp>
      <p:sp>
        <p:nvSpPr>
          <p:cNvPr id="31753" name="Text Box 9">
            <a:extLst>
              <a:ext uri="{FF2B5EF4-FFF2-40B4-BE49-F238E27FC236}">
                <a16:creationId xmlns:a16="http://schemas.microsoft.com/office/drawing/2014/main" xmlns="" id="{78DDAC38-BCBE-400E-92BF-70927AFAD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450" y="1219202"/>
            <a:ext cx="2019300" cy="46166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 err="1">
                <a:solidFill>
                  <a:prstClr val="black"/>
                </a:solidFill>
              </a:rPr>
              <a:t>Monosaccarit</a:t>
            </a:r>
            <a:endParaRPr lang="en-US" altLang="en-US" sz="2400" dirty="0">
              <a:solidFill>
                <a:prstClr val="black"/>
              </a:solidFill>
            </a:endParaRPr>
          </a:p>
        </p:txBody>
      </p:sp>
      <p:sp>
        <p:nvSpPr>
          <p:cNvPr id="31756" name="Text Box 12">
            <a:extLst>
              <a:ext uri="{FF2B5EF4-FFF2-40B4-BE49-F238E27FC236}">
                <a16:creationId xmlns:a16="http://schemas.microsoft.com/office/drawing/2014/main" xmlns="" id="{9A528343-C441-4268-84B0-ECD7F8DE9C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8550" y="4953002"/>
            <a:ext cx="1828800" cy="46166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prstClr val="black"/>
                </a:solidFill>
              </a:rPr>
              <a:t>Polisaccarit</a:t>
            </a:r>
          </a:p>
        </p:txBody>
      </p:sp>
      <p:sp>
        <p:nvSpPr>
          <p:cNvPr id="31757" name="Text Box 13">
            <a:extLst>
              <a:ext uri="{FF2B5EF4-FFF2-40B4-BE49-F238E27FC236}">
                <a16:creationId xmlns:a16="http://schemas.microsoft.com/office/drawing/2014/main" xmlns="" id="{1C3BF4E0-C7CE-4AC4-9FBA-5BC65DB4A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450" y="3175000"/>
            <a:ext cx="1828800" cy="528638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prstClr val="black"/>
                </a:solidFill>
              </a:rPr>
              <a:t>Đisaccarit</a:t>
            </a:r>
          </a:p>
        </p:txBody>
      </p:sp>
      <p:sp>
        <p:nvSpPr>
          <p:cNvPr id="31761" name="Text Box 17">
            <a:extLst>
              <a:ext uri="{FF2B5EF4-FFF2-40B4-BE49-F238E27FC236}">
                <a16:creationId xmlns:a16="http://schemas.microsoft.com/office/drawing/2014/main" xmlns="" id="{5211CBEB-FE6A-4573-9FF1-6EBF8873B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299" y="1879602"/>
            <a:ext cx="1638299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prstClr val="black"/>
                </a:solidFill>
              </a:rPr>
              <a:t>Fructozơ</a:t>
            </a:r>
          </a:p>
        </p:txBody>
      </p:sp>
      <p:sp>
        <p:nvSpPr>
          <p:cNvPr id="31762" name="Text Box 18">
            <a:extLst>
              <a:ext uri="{FF2B5EF4-FFF2-40B4-BE49-F238E27FC236}">
                <a16:creationId xmlns:a16="http://schemas.microsoft.com/office/drawing/2014/main" xmlns="" id="{CBE6E6D2-8F87-4EE4-8B69-32243B83C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74" y="5651502"/>
            <a:ext cx="1762125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 err="1">
                <a:solidFill>
                  <a:prstClr val="black"/>
                </a:solidFill>
              </a:rPr>
              <a:t>Tinh</a:t>
            </a:r>
            <a:r>
              <a:rPr lang="en-US" altLang="en-US" sz="2800" dirty="0">
                <a:solidFill>
                  <a:prstClr val="black"/>
                </a:solidFill>
              </a:rPr>
              <a:t> </a:t>
            </a:r>
            <a:r>
              <a:rPr lang="en-US" altLang="en-US" sz="2800" dirty="0" err="1">
                <a:solidFill>
                  <a:prstClr val="black"/>
                </a:solidFill>
              </a:rPr>
              <a:t>bột</a:t>
            </a:r>
            <a:endParaRPr lang="en-US" altLang="en-US" sz="2800" dirty="0">
              <a:solidFill>
                <a:prstClr val="black"/>
              </a:solidFill>
            </a:endParaRPr>
          </a:p>
        </p:txBody>
      </p:sp>
      <p:sp>
        <p:nvSpPr>
          <p:cNvPr id="31763" name="Text Box 19">
            <a:extLst>
              <a:ext uri="{FF2B5EF4-FFF2-40B4-BE49-F238E27FC236}">
                <a16:creationId xmlns:a16="http://schemas.microsoft.com/office/drawing/2014/main" xmlns="" id="{F94DD65A-DCD7-4844-9DCD-970B7C4FA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0774" y="520702"/>
            <a:ext cx="1647825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 err="1">
                <a:solidFill>
                  <a:prstClr val="black"/>
                </a:solidFill>
              </a:rPr>
              <a:t>Glucozơ</a:t>
            </a:r>
            <a:endParaRPr lang="en-US" altLang="en-US" sz="2800" dirty="0">
              <a:solidFill>
                <a:prstClr val="black"/>
              </a:solidFill>
            </a:endParaRPr>
          </a:p>
        </p:txBody>
      </p:sp>
      <p:sp>
        <p:nvSpPr>
          <p:cNvPr id="31764" name="Text Box 20">
            <a:extLst>
              <a:ext uri="{FF2B5EF4-FFF2-40B4-BE49-F238E27FC236}">
                <a16:creationId xmlns:a16="http://schemas.microsoft.com/office/drawing/2014/main" xmlns="" id="{32FEA4C4-26DE-42B4-874C-EF66797F7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499" y="3162302"/>
            <a:ext cx="1866901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 err="1">
                <a:solidFill>
                  <a:prstClr val="black"/>
                </a:solidFill>
              </a:rPr>
              <a:t>Saccarozơ</a:t>
            </a:r>
            <a:endParaRPr lang="en-US" altLang="en-US" sz="2800" dirty="0">
              <a:solidFill>
                <a:prstClr val="black"/>
              </a:solidFill>
            </a:endParaRPr>
          </a:p>
        </p:txBody>
      </p:sp>
      <p:sp>
        <p:nvSpPr>
          <p:cNvPr id="31765" name="Text Box 21">
            <a:extLst>
              <a:ext uri="{FF2B5EF4-FFF2-40B4-BE49-F238E27FC236}">
                <a16:creationId xmlns:a16="http://schemas.microsoft.com/office/drawing/2014/main" xmlns="" id="{B532E632-7255-4984-9202-5AFB20F17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7450" y="4318002"/>
            <a:ext cx="1809750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prstClr val="black"/>
                </a:solidFill>
              </a:rPr>
              <a:t>Xenlulozơ</a:t>
            </a:r>
          </a:p>
        </p:txBody>
      </p:sp>
      <p:sp>
        <p:nvSpPr>
          <p:cNvPr id="31766" name="Line 22">
            <a:extLst>
              <a:ext uri="{FF2B5EF4-FFF2-40B4-BE49-F238E27FC236}">
                <a16:creationId xmlns:a16="http://schemas.microsoft.com/office/drawing/2014/main" xmlns="" id="{FD799A87-E1F7-426A-B82C-8EDD39D6C585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1524000"/>
            <a:ext cx="0" cy="3657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67" name="Line 23">
            <a:extLst>
              <a:ext uri="{FF2B5EF4-FFF2-40B4-BE49-F238E27FC236}">
                <a16:creationId xmlns:a16="http://schemas.microsoft.com/office/drawing/2014/main" xmlns="" id="{A16A6700-1093-42A8-8CB2-5D035C06CBCC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34290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68" name="Line 24">
            <a:extLst>
              <a:ext uri="{FF2B5EF4-FFF2-40B4-BE49-F238E27FC236}">
                <a16:creationId xmlns:a16="http://schemas.microsoft.com/office/drawing/2014/main" xmlns="" id="{0BA68445-C139-49AD-B404-71B5BD85910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51816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69" name="Line 25">
            <a:extLst>
              <a:ext uri="{FF2B5EF4-FFF2-40B4-BE49-F238E27FC236}">
                <a16:creationId xmlns:a16="http://schemas.microsoft.com/office/drawing/2014/main" xmlns="" id="{FC8E3B3C-22B2-46E5-B21D-C1A2026FA66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15240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0" name="Line 26">
            <a:extLst>
              <a:ext uri="{FF2B5EF4-FFF2-40B4-BE49-F238E27FC236}">
                <a16:creationId xmlns:a16="http://schemas.microsoft.com/office/drawing/2014/main" xmlns="" id="{DA4D1E3C-5D86-491F-9D4C-39C0F1C53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5257800"/>
            <a:ext cx="342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1" name="Line 27">
            <a:extLst>
              <a:ext uri="{FF2B5EF4-FFF2-40B4-BE49-F238E27FC236}">
                <a16:creationId xmlns:a16="http://schemas.microsoft.com/office/drawing/2014/main" xmlns="" id="{7D04AB0A-19C8-418E-8AD8-45D587CF75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800725" y="7874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2" name="Line 28">
            <a:extLst>
              <a:ext uri="{FF2B5EF4-FFF2-40B4-BE49-F238E27FC236}">
                <a16:creationId xmlns:a16="http://schemas.microsoft.com/office/drawing/2014/main" xmlns="" id="{9A49A00A-6904-41AC-822D-BF60B59CD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21463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3" name="Line 29">
            <a:extLst>
              <a:ext uri="{FF2B5EF4-FFF2-40B4-BE49-F238E27FC236}">
                <a16:creationId xmlns:a16="http://schemas.microsoft.com/office/drawing/2014/main" xmlns="" id="{6BF023F0-E69A-4B38-8796-EBB7CD89A1D3}"/>
              </a:ext>
            </a:extLst>
          </p:cNvPr>
          <p:cNvSpPr>
            <a:spLocks noChangeShapeType="1"/>
          </p:cNvSpPr>
          <p:nvPr/>
        </p:nvSpPr>
        <p:spPr bwMode="auto">
          <a:xfrm>
            <a:off x="5429250" y="3429000"/>
            <a:ext cx="857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4" name="Line 30">
            <a:extLst>
              <a:ext uri="{FF2B5EF4-FFF2-40B4-BE49-F238E27FC236}">
                <a16:creationId xmlns:a16="http://schemas.microsoft.com/office/drawing/2014/main" xmlns="" id="{A4B92D88-26B4-474D-8350-1F6684090868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8350" y="45847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5" name="Line 31">
            <a:extLst>
              <a:ext uri="{FF2B5EF4-FFF2-40B4-BE49-F238E27FC236}">
                <a16:creationId xmlns:a16="http://schemas.microsoft.com/office/drawing/2014/main" xmlns="" id="{7DE99573-2CA6-40D7-81D3-4DB3F3253728}"/>
              </a:ext>
            </a:extLst>
          </p:cNvPr>
          <p:cNvSpPr>
            <a:spLocks noChangeShapeType="1"/>
          </p:cNvSpPr>
          <p:nvPr/>
        </p:nvSpPr>
        <p:spPr bwMode="auto">
          <a:xfrm>
            <a:off x="5838825" y="5930900"/>
            <a:ext cx="400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7" name="Line 33">
            <a:extLst>
              <a:ext uri="{FF2B5EF4-FFF2-40B4-BE49-F238E27FC236}">
                <a16:creationId xmlns:a16="http://schemas.microsoft.com/office/drawing/2014/main" xmlns="" id="{36256C52-47B8-45A1-8458-523F750F5A9F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8350" y="457200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78" name="Line 34">
            <a:extLst>
              <a:ext uri="{FF2B5EF4-FFF2-40B4-BE49-F238E27FC236}">
                <a16:creationId xmlns:a16="http://schemas.microsoft.com/office/drawing/2014/main" xmlns="" id="{A044821E-000C-4F86-A6AE-F9C46E2C87D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00725" y="78740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81" name="Line 37">
            <a:extLst>
              <a:ext uri="{FF2B5EF4-FFF2-40B4-BE49-F238E27FC236}">
                <a16:creationId xmlns:a16="http://schemas.microsoft.com/office/drawing/2014/main" xmlns="" id="{B0E6F151-1B1B-46E6-9F21-8530ED581FFE}"/>
              </a:ext>
            </a:extLst>
          </p:cNvPr>
          <p:cNvSpPr>
            <a:spLocks noChangeShapeType="1"/>
          </p:cNvSpPr>
          <p:nvPr/>
        </p:nvSpPr>
        <p:spPr bwMode="auto">
          <a:xfrm>
            <a:off x="2857500" y="3429000"/>
            <a:ext cx="342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782" name="Line 38">
            <a:extLst>
              <a:ext uri="{FF2B5EF4-FFF2-40B4-BE49-F238E27FC236}">
                <a16:creationId xmlns:a16="http://schemas.microsoft.com/office/drawing/2014/main" xmlns="" id="{E69C3EB9-86A5-46D4-A847-0D906D480FE3}"/>
              </a:ext>
            </a:extLst>
          </p:cNvPr>
          <p:cNvSpPr>
            <a:spLocks noChangeShapeType="1"/>
          </p:cNvSpPr>
          <p:nvPr/>
        </p:nvSpPr>
        <p:spPr bwMode="auto">
          <a:xfrm>
            <a:off x="5448300" y="1485900"/>
            <a:ext cx="342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378235" y="397591"/>
            <a:ext cx="547964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0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1643582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53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  <p:bldP spid="31753" grpId="0" animBg="1"/>
      <p:bldP spid="31756" grpId="0" animBg="1"/>
      <p:bldP spid="31757" grpId="0" animBg="1"/>
      <p:bldP spid="31761" grpId="0" animBg="1"/>
      <p:bldP spid="31762" grpId="0" animBg="1"/>
      <p:bldP spid="31763" grpId="0" animBg="1"/>
      <p:bldP spid="31764" grpId="0" animBg="1"/>
      <p:bldP spid="3176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F2888F87-6401-4A09-AD3E-E0E80110C7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139145"/>
              </p:ext>
            </p:extLst>
          </p:nvPr>
        </p:nvGraphicFramePr>
        <p:xfrm>
          <a:off x="304800" y="838200"/>
          <a:ext cx="8733640" cy="5491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7799">
                  <a:extLst>
                    <a:ext uri="{9D8B030D-6E8A-4147-A177-3AD203B41FA5}">
                      <a16:colId xmlns:a16="http://schemas.microsoft.com/office/drawing/2014/main" xmlns="" val="1958539245"/>
                    </a:ext>
                  </a:extLst>
                </a:gridCol>
                <a:gridCol w="1199805">
                  <a:extLst>
                    <a:ext uri="{9D8B030D-6E8A-4147-A177-3AD203B41FA5}">
                      <a16:colId xmlns:a16="http://schemas.microsoft.com/office/drawing/2014/main" xmlns="" val="3683426544"/>
                    </a:ext>
                  </a:extLst>
                </a:gridCol>
                <a:gridCol w="1238595">
                  <a:extLst>
                    <a:ext uri="{9D8B030D-6E8A-4147-A177-3AD203B41FA5}">
                      <a16:colId xmlns:a16="http://schemas.microsoft.com/office/drawing/2014/main" xmlns="" val="258604377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333063393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2138461651"/>
                    </a:ext>
                  </a:extLst>
                </a:gridCol>
                <a:gridCol w="1799441"/>
              </a:tblGrid>
              <a:tr h="49678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cacbohiđrat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Monosaccarit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Đisaccarit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Polisaccarit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1843822"/>
                  </a:ext>
                </a:extLst>
              </a:tr>
              <a:tr h="87970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Fructozơ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Saccarozơ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Tinh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bột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Xenlulozơ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8407153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CTPT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200" b="1" baseline="-250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2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="1" baseline="-250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2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="1" baseline="-250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200" b="1" baseline="-250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(C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70141592"/>
                  </a:ext>
                </a:extLst>
              </a:tr>
              <a:tr h="33745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Đặc điểm cấu tạo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anđehit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poliancol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(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ancol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đa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chức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xeton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poliancol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Do 2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gốc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-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fructoz</a:t>
                      </a:r>
                      <a:r>
                        <a:rPr lang="vi-VN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ơ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liên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kết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với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nhau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qua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nguyên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tử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oxi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.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chức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poliancol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ko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(CHO)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mắt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xích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liên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kết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nhau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(CHO)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mắt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xích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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liên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nhau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mạch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kéo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dài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-ko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(-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CHO)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(–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OH)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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[C</a:t>
                      </a:r>
                      <a:r>
                        <a:rPr lang="en-US" sz="20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0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0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0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en-US" sz="20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1935429"/>
                  </a:ext>
                </a:extLst>
              </a:tr>
            </a:tbl>
          </a:graphicData>
        </a:graphic>
      </p:graphicFrame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04800" y="52532"/>
            <a:ext cx="547964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9272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F2888F87-6401-4A09-AD3E-E0E80110C7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197240"/>
              </p:ext>
            </p:extLst>
          </p:nvPr>
        </p:nvGraphicFramePr>
        <p:xfrm>
          <a:off x="457200" y="914400"/>
          <a:ext cx="8424513" cy="51147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3472">
                  <a:extLst>
                    <a:ext uri="{9D8B030D-6E8A-4147-A177-3AD203B41FA5}">
                      <a16:colId xmlns:a16="http://schemas.microsoft.com/office/drawing/2014/main" xmlns="" val="1958539245"/>
                    </a:ext>
                  </a:extLst>
                </a:gridCol>
                <a:gridCol w="1110420">
                  <a:extLst>
                    <a:ext uri="{9D8B030D-6E8A-4147-A177-3AD203B41FA5}">
                      <a16:colId xmlns:a16="http://schemas.microsoft.com/office/drawing/2014/main" xmlns="" val="3683426544"/>
                    </a:ext>
                  </a:extLst>
                </a:gridCol>
                <a:gridCol w="1261760">
                  <a:extLst>
                    <a:ext uri="{9D8B030D-6E8A-4147-A177-3AD203B41FA5}">
                      <a16:colId xmlns:a16="http://schemas.microsoft.com/office/drawing/2014/main" xmlns="" val="2586043778"/>
                    </a:ext>
                  </a:extLst>
                </a:gridCol>
                <a:gridCol w="1372391">
                  <a:extLst>
                    <a:ext uri="{9D8B030D-6E8A-4147-A177-3AD203B41FA5}">
                      <a16:colId xmlns:a16="http://schemas.microsoft.com/office/drawing/2014/main" xmlns="" val="3330633932"/>
                    </a:ext>
                  </a:extLst>
                </a:gridCol>
                <a:gridCol w="1618235">
                  <a:extLst>
                    <a:ext uri="{9D8B030D-6E8A-4147-A177-3AD203B41FA5}">
                      <a16:colId xmlns:a16="http://schemas.microsoft.com/office/drawing/2014/main" xmlns="" val="2138461651"/>
                    </a:ext>
                  </a:extLst>
                </a:gridCol>
                <a:gridCol w="1618235">
                  <a:extLst>
                    <a:ext uri="{9D8B030D-6E8A-4147-A177-3AD203B41FA5}">
                      <a16:colId xmlns:a16="http://schemas.microsoft.com/office/drawing/2014/main" xmlns="" val="3630049439"/>
                    </a:ext>
                  </a:extLst>
                </a:gridCol>
              </a:tblGrid>
              <a:tr h="41281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cacbohiđrat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Monosaccarit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Đisaccarit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Polisaccarit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1843822"/>
                  </a:ext>
                </a:extLst>
              </a:tr>
              <a:tr h="4267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Fructozơ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Saccarozơ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Tinh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bột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Xenlulozơ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84071532"/>
                  </a:ext>
                </a:extLst>
              </a:tr>
              <a:tr h="412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CTPT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(C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2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200" b="1" baseline="-25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US" sz="2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70141592"/>
                  </a:ext>
                </a:extLst>
              </a:tr>
              <a:tr h="839536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hóa</a:t>
                      </a:r>
                      <a:r>
                        <a:rPr lang="en-US" sz="2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với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Cu(OH)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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với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dd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iôt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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phức</a:t>
                      </a:r>
                      <a:r>
                        <a:rPr lang="en-US" sz="2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tím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HNO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đ/ H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2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 </a:t>
                      </a:r>
                      <a:r>
                        <a:rPr lang="en-US" sz="22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 </a:t>
                      </a:r>
                      <a:r>
                        <a:rPr lang="en-US" sz="2200" baseline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Xenluloz</a:t>
                      </a:r>
                      <a:r>
                        <a:rPr lang="vi-VN" sz="22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ơ</a:t>
                      </a:r>
                      <a:r>
                        <a:rPr lang="en-US" sz="22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US" sz="2200" baseline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trinitrat</a:t>
                      </a:r>
                      <a:r>
                        <a:rPr lang="en-US" sz="22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.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6997967"/>
                  </a:ext>
                </a:extLst>
              </a:tr>
              <a:tr h="83953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tráng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bạc</a:t>
                      </a:r>
                      <a:r>
                        <a:rPr lang="en-US" sz="2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–CHO)</a:t>
                      </a:r>
                      <a:endParaRPr lang="en-US" sz="2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2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(–CHO)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85152371"/>
                  </a:ext>
                </a:extLst>
              </a:tr>
              <a:tr h="83953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thủy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phân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Thủy phân </a:t>
                      </a: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</a:t>
                      </a: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glucozơ + fructozơ</a:t>
                      </a:r>
                      <a:endParaRPr lang="en-US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Thủy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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(C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+nH</a:t>
                      </a:r>
                      <a:r>
                        <a:rPr lang="en-US" sz="22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                      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nC</a:t>
                      </a:r>
                      <a:r>
                        <a:rPr lang="en-US" sz="2200" baseline="-25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200" baseline="-25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200" baseline="-25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74114016"/>
                  </a:ext>
                </a:extLst>
              </a:tr>
            </a:tbl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xmlns="" id="{956A7480-543C-4FD9-A4EF-0C94B744E45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7865609"/>
              </p:ext>
            </p:extLst>
          </p:nvPr>
        </p:nvGraphicFramePr>
        <p:xfrm>
          <a:off x="7848600" y="5334000"/>
          <a:ext cx="634164" cy="330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Equation" r:id="rId3" imgW="583920" imgH="228600" progId="Equation.DSMT4">
                  <p:embed/>
                </p:oleObj>
              </mc:Choice>
              <mc:Fallback>
                <p:oleObj name="Equation" r:id="rId3" imgW="5839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48600" y="5334000"/>
                        <a:ext cx="634164" cy="3308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04800" y="52532"/>
            <a:ext cx="547964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66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42F55B3-9BB4-4263-BF1A-2828BC4A00BE}"/>
              </a:ext>
            </a:extLst>
          </p:cNvPr>
          <p:cNvSpPr txBox="1"/>
          <p:nvPr/>
        </p:nvSpPr>
        <p:spPr>
          <a:xfrm>
            <a:off x="402736" y="1365011"/>
            <a:ext cx="84509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  <a:buSzPts val="1100"/>
              <a:tabLst>
                <a:tab pos="540385" algn="l"/>
                <a:tab pos="1710690" algn="l"/>
              </a:tabLst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SzPts val="1100"/>
              <a:tabLst>
                <a:tab pos="540385" algn="l"/>
                <a:tab pos="1710690" algn="l"/>
              </a:tabLst>
            </a:pP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tráng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bạc</a:t>
            </a:r>
            <a:r>
              <a:rPr lang="en-US" sz="2800" b="1" i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5C7BFC1-8542-47AA-9065-AD1C1F5C654D}"/>
              </a:ext>
            </a:extLst>
          </p:cNvPr>
          <p:cNvSpPr txBox="1"/>
          <p:nvPr/>
        </p:nvSpPr>
        <p:spPr>
          <a:xfrm>
            <a:off x="443345" y="2970881"/>
            <a:ext cx="8146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  <a:buSzPts val="1100"/>
              <a:tabLst>
                <a:tab pos="540385" algn="l"/>
                <a:tab pos="1710690" algn="l"/>
              </a:tabLst>
            </a:pP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td Cu(OH)</a:t>
            </a:r>
            <a:r>
              <a:rPr lang="en-US" sz="2800" b="1" i="1" baseline="-250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t</a:t>
            </a:r>
            <a:r>
              <a:rPr lang="en-US" sz="2800" b="1" i="1" baseline="300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dd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lam: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saccarozơ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glixerol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449E54-1B79-438D-BBBB-2EDE8A2E2DA6}"/>
              </a:ext>
            </a:extLst>
          </p:cNvPr>
          <p:cNvSpPr txBox="1"/>
          <p:nvPr/>
        </p:nvSpPr>
        <p:spPr>
          <a:xfrm>
            <a:off x="429772" y="4495800"/>
            <a:ext cx="8409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  <a:buSzPts val="1100"/>
              <a:tabLst>
                <a:tab pos="540385" algn="l"/>
                <a:tab pos="1710690" algn="l"/>
              </a:tabLst>
            </a:pP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dd </a:t>
            </a:r>
            <a:r>
              <a:rPr lang="en-US" sz="2800" b="1" i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b="1" i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saccarozơ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SzPts val="1100"/>
              <a:tabLst>
                <a:tab pos="540385" algn="l"/>
                <a:tab pos="1710690" algn="l"/>
              </a:tabLst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1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6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8818" y="746519"/>
            <a:ext cx="2315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  <a:buSzPts val="1100"/>
              <a:tabLst>
                <a:tab pos="540385" algn="l"/>
                <a:tab pos="1710690" algn="l"/>
              </a:tabLs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761886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Glucozơ, fructozơ, saccarozơ phản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hợp chất tan màu xanh lam.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81475" y="3505200"/>
            <a:ext cx="8000525" cy="1111984"/>
            <a:chOff x="152875" y="3581400"/>
            <a:chExt cx="8000525" cy="1111984"/>
          </a:xfrm>
        </p:grpSpPr>
        <p:grpSp>
          <p:nvGrpSpPr>
            <p:cNvPr id="28" name="Group 27"/>
            <p:cNvGrpSpPr/>
            <p:nvPr/>
          </p:nvGrpSpPr>
          <p:grpSpPr>
            <a:xfrm>
              <a:off x="152875" y="3581400"/>
              <a:ext cx="8000525" cy="531695"/>
              <a:chOff x="411034" y="3733800"/>
              <a:chExt cx="8000525" cy="531695"/>
            </a:xfrm>
          </p:grpSpPr>
          <p:cxnSp>
            <p:nvCxnSpPr>
              <p:cNvPr id="31" name="Straight Arrow Connector 30"/>
              <p:cNvCxnSpPr/>
              <p:nvPr/>
            </p:nvCxnSpPr>
            <p:spPr>
              <a:xfrm>
                <a:off x="3886200" y="40386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3" name="Rectangle 32"/>
              <p:cNvSpPr/>
              <p:nvPr/>
            </p:nvSpPr>
            <p:spPr>
              <a:xfrm>
                <a:off x="5016975" y="3733800"/>
                <a:ext cx="339458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 + 2H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11034" y="3742275"/>
                <a:ext cx="34018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baseline="-25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9" name="Rectangle 28"/>
            <p:cNvSpPr/>
            <p:nvPr/>
          </p:nvSpPr>
          <p:spPr>
            <a:xfrm>
              <a:off x="4909516" y="4170164"/>
              <a:ext cx="23887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b="1" dirty="0" smtClean="0">
                  <a:solidFill>
                    <a:srgbClr val="1909E5"/>
                  </a:solidFill>
                  <a:latin typeface="+mj-lt"/>
                </a:rPr>
                <a:t>Đồng-glucozơ </a:t>
              </a:r>
              <a:endParaRPr lang="en-US" sz="2800" b="1" dirty="0">
                <a:solidFill>
                  <a:srgbClr val="1909E5"/>
                </a:solidFill>
                <a:latin typeface="+mj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04800" y="4997588"/>
            <a:ext cx="8441894" cy="567670"/>
            <a:chOff x="457200" y="1708150"/>
            <a:chExt cx="8169275" cy="567670"/>
          </a:xfrm>
        </p:grpSpPr>
        <p:sp>
          <p:nvSpPr>
            <p:cNvPr id="36" name="Text Box 4"/>
            <p:cNvSpPr txBox="1">
              <a:spLocks noChangeArrowheads="1"/>
            </p:cNvSpPr>
            <p:nvPr/>
          </p:nvSpPr>
          <p:spPr bwMode="auto">
            <a:xfrm>
              <a:off x="457200" y="1752600"/>
              <a:ext cx="1828800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 smtClean="0">
                  <a:latin typeface="VNI-Times" pitchFamily="2" charset="0"/>
                </a:rPr>
                <a:t>2C</a:t>
              </a:r>
              <a:r>
                <a:rPr lang="en-US" altLang="en-US" sz="2800" baseline="-25000" dirty="0" smtClean="0">
                  <a:latin typeface="VNI-Times" pitchFamily="2" charset="0"/>
                </a:rPr>
                <a:t>12</a:t>
              </a:r>
              <a:r>
                <a:rPr lang="en-US" altLang="en-US" sz="2800" dirty="0" smtClean="0">
                  <a:solidFill>
                    <a:srgbClr val="FF0000"/>
                  </a:solidFill>
                  <a:latin typeface="VNI-Times" pitchFamily="2" charset="0"/>
                </a:rPr>
                <a:t>H</a:t>
              </a:r>
              <a:r>
                <a:rPr lang="en-US" altLang="en-US" sz="2800" baseline="-25000" dirty="0" smtClean="0">
                  <a:solidFill>
                    <a:srgbClr val="FF0000"/>
                  </a:solidFill>
                  <a:latin typeface="VNI-Times" pitchFamily="2" charset="0"/>
                </a:rPr>
                <a:t>22</a:t>
              </a:r>
              <a:r>
                <a:rPr lang="en-US" altLang="en-US" sz="2800" dirty="0" smtClean="0">
                  <a:latin typeface="VNI-Times" pitchFamily="2" charset="0"/>
                </a:rPr>
                <a:t>O</a:t>
              </a:r>
              <a:r>
                <a:rPr lang="en-US" altLang="en-US" sz="2800" baseline="-25000" dirty="0" smtClean="0">
                  <a:latin typeface="VNI-Times" pitchFamily="2" charset="0"/>
                </a:rPr>
                <a:t>11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7" name="Text Box 5"/>
            <p:cNvSpPr txBox="1">
              <a:spLocks noChangeArrowheads="1"/>
            </p:cNvSpPr>
            <p:nvPr/>
          </p:nvSpPr>
          <p:spPr bwMode="auto">
            <a:xfrm>
              <a:off x="2079625" y="170815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38" name="Text Box 6"/>
            <p:cNvSpPr txBox="1">
              <a:spLocks noChangeArrowheads="1"/>
            </p:cNvSpPr>
            <p:nvPr/>
          </p:nvSpPr>
          <p:spPr bwMode="auto">
            <a:xfrm>
              <a:off x="2517775" y="1717675"/>
              <a:ext cx="1600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Cu(</a:t>
              </a:r>
              <a:r>
                <a:rPr lang="en-US" altLang="en-US" sz="2800" dirty="0">
                  <a:solidFill>
                    <a:srgbClr val="FF0000"/>
                  </a:solidFill>
                  <a:latin typeface="VNI-Times" pitchFamily="2" charset="0"/>
                </a:rPr>
                <a:t>OH</a:t>
              </a:r>
              <a:r>
                <a:rPr lang="en-US" altLang="en-US" sz="2800" dirty="0">
                  <a:latin typeface="VNI-Times" pitchFamily="2" charset="0"/>
                </a:rPr>
                <a:t>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9" name="Text Box 7"/>
            <p:cNvSpPr txBox="1">
              <a:spLocks noChangeArrowheads="1"/>
            </p:cNvSpPr>
            <p:nvPr/>
          </p:nvSpPr>
          <p:spPr bwMode="auto">
            <a:xfrm>
              <a:off x="4632325" y="1724025"/>
              <a:ext cx="29718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(C</a:t>
              </a:r>
              <a:r>
                <a:rPr lang="en-US" altLang="en-US" sz="2800" baseline="-25000" dirty="0">
                  <a:latin typeface="VNI-Times" pitchFamily="2" charset="0"/>
                </a:rPr>
                <a:t>12</a:t>
              </a:r>
              <a:r>
                <a:rPr lang="en-US" altLang="en-US" sz="2800" dirty="0">
                  <a:solidFill>
                    <a:srgbClr val="FF0000"/>
                  </a:solidFill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solidFill>
                    <a:srgbClr val="FF0000"/>
                  </a:solidFill>
                  <a:latin typeface="VNI-Times" pitchFamily="2" charset="0"/>
                </a:rPr>
                <a:t>21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  <a:r>
                <a:rPr lang="en-US" altLang="en-US" sz="2800" baseline="-25000" dirty="0">
                  <a:latin typeface="VNI-Times" pitchFamily="2" charset="0"/>
                </a:rPr>
                <a:t>11</a:t>
              </a:r>
              <a:r>
                <a:rPr lang="en-US" altLang="en-US" sz="2800" dirty="0">
                  <a:latin typeface="VNI-Times" pitchFamily="2" charset="0"/>
                </a:rPr>
                <a:t>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Cu</a:t>
              </a:r>
            </a:p>
          </p:txBody>
        </p:sp>
        <p:sp>
          <p:nvSpPr>
            <p:cNvPr id="40" name="Text Box 9"/>
            <p:cNvSpPr txBox="1">
              <a:spLocks noChangeArrowheads="1"/>
            </p:cNvSpPr>
            <p:nvPr/>
          </p:nvSpPr>
          <p:spPr bwMode="auto">
            <a:xfrm>
              <a:off x="7788275" y="1749425"/>
              <a:ext cx="838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</a:p>
          </p:txBody>
        </p:sp>
        <p:sp>
          <p:nvSpPr>
            <p:cNvPr id="42" name="Line 22"/>
            <p:cNvSpPr>
              <a:spLocks noChangeShapeType="1"/>
            </p:cNvSpPr>
            <p:nvPr/>
          </p:nvSpPr>
          <p:spPr bwMode="auto">
            <a:xfrm>
              <a:off x="4079875" y="2025650"/>
              <a:ext cx="5334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Text Box 23"/>
            <p:cNvSpPr txBox="1">
              <a:spLocks noChangeArrowheads="1"/>
            </p:cNvSpPr>
            <p:nvPr/>
          </p:nvSpPr>
          <p:spPr bwMode="auto">
            <a:xfrm>
              <a:off x="7162800" y="175260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44" name="Text Box 24"/>
            <p:cNvSpPr txBox="1">
              <a:spLocks noChangeArrowheads="1"/>
            </p:cNvSpPr>
            <p:nvPr/>
          </p:nvSpPr>
          <p:spPr bwMode="auto">
            <a:xfrm>
              <a:off x="7543800" y="1752600"/>
              <a:ext cx="3810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2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017364" y="5630525"/>
            <a:ext cx="264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Đồng-saccarat</a:t>
            </a:r>
            <a:endParaRPr 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6217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89023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Cu(OH)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(Cu</a:t>
            </a:r>
            <a:r>
              <a:rPr lang="en-US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O↓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đỏ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gạch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304800" y="3438579"/>
            <a:ext cx="7657696" cy="1809041"/>
            <a:chOff x="304800" y="3438579"/>
            <a:chExt cx="7657696" cy="1809041"/>
          </a:xfrm>
        </p:grpSpPr>
        <p:grpSp>
          <p:nvGrpSpPr>
            <p:cNvPr id="28" name="Group 27"/>
            <p:cNvGrpSpPr/>
            <p:nvPr/>
          </p:nvGrpSpPr>
          <p:grpSpPr>
            <a:xfrm>
              <a:off x="6248400" y="3438579"/>
              <a:ext cx="1524000" cy="461665"/>
              <a:chOff x="5334000" y="5011628"/>
              <a:chExt cx="1219200" cy="461665"/>
            </a:xfrm>
          </p:grpSpPr>
          <p:cxnSp>
            <p:nvCxnSpPr>
              <p:cNvPr id="37" name="Straight Arrow Connector 36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8" name="TextBox 37"/>
              <p:cNvSpPr txBox="1"/>
              <p:nvPr/>
            </p:nvSpPr>
            <p:spPr>
              <a:xfrm>
                <a:off x="5334000" y="5011628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533400" y="4097228"/>
              <a:ext cx="740392" cy="398572"/>
              <a:chOff x="5393791" y="5011628"/>
              <a:chExt cx="1219200" cy="398572"/>
            </a:xfrm>
          </p:grpSpPr>
          <p:cxnSp>
            <p:nvCxnSpPr>
              <p:cNvPr id="35" name="Straight Arrow Connector 34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5393791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304800" y="3536439"/>
              <a:ext cx="569258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+ 2Cu(OH)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43000" y="4264141"/>
              <a:ext cx="68194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COONa + 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Cu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O↓(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đỏ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gạch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00200" y="4724400"/>
              <a:ext cx="22557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natri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8013597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+mj-lt"/>
              </a:rPr>
              <a:t>Glucozơ</a:t>
            </a:r>
            <a:r>
              <a:rPr lang="vi-VN" sz="2800" dirty="0">
                <a:latin typeface="+mj-lt"/>
              </a:rPr>
              <a:t> có phản ứng tráng bạc, </a:t>
            </a:r>
            <a:r>
              <a:rPr lang="vi-VN" sz="2800" b="1" dirty="0">
                <a:latin typeface="+mj-lt"/>
              </a:rPr>
              <a:t>fructozơ</a:t>
            </a:r>
            <a:r>
              <a:rPr lang="vi-VN" sz="2800" dirty="0">
                <a:latin typeface="+mj-lt"/>
              </a:rPr>
              <a:t> bị chuyển hóa thành glucozơ trong môi trường kiềm nên cũng có phản ứng tráng bạc.</a:t>
            </a:r>
            <a:endParaRPr lang="en-US" sz="2800" dirty="0">
              <a:latin typeface="+mj-lt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04800" y="3601159"/>
            <a:ext cx="7886233" cy="1809041"/>
            <a:chOff x="304800" y="3438579"/>
            <a:chExt cx="7886233" cy="1809041"/>
          </a:xfrm>
        </p:grpSpPr>
        <p:grpSp>
          <p:nvGrpSpPr>
            <p:cNvPr id="16" name="Group 15"/>
            <p:cNvGrpSpPr/>
            <p:nvPr/>
          </p:nvGrpSpPr>
          <p:grpSpPr>
            <a:xfrm>
              <a:off x="6553200" y="3438579"/>
              <a:ext cx="1524000" cy="398572"/>
              <a:chOff x="5334000" y="5011628"/>
              <a:chExt cx="1219200" cy="398572"/>
            </a:xfrm>
          </p:grpSpPr>
          <p:cxnSp>
            <p:nvCxnSpPr>
              <p:cNvPr id="23" name="Straight Arrow Connector 2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4" name="TextBox 23"/>
              <p:cNvSpPr txBox="1"/>
              <p:nvPr/>
            </p:nvSpPr>
            <p:spPr>
              <a:xfrm>
                <a:off x="533400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93889" y="4097228"/>
              <a:ext cx="1219200" cy="398572"/>
              <a:chOff x="5393791" y="5011628"/>
              <a:chExt cx="1219200" cy="398572"/>
            </a:xfrm>
          </p:grpSpPr>
          <p:cxnSp>
            <p:nvCxnSpPr>
              <p:cNvPr id="21" name="Straight Arrow Connector 20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393791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04800" y="3536439"/>
              <a:ext cx="63289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+ 2AgNO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786716" y="4264141"/>
              <a:ext cx="64043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 </a:t>
              </a:r>
              <a:r>
                <a:rPr lang="en-US" sz="24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2Ag↓</a:t>
              </a:r>
              <a:r>
                <a:rPr lang="en-US" sz="2400" baseline="-25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+ 2NH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58406" y="4724400"/>
              <a:ext cx="24945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amoni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180138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Saccarozơ, xenlulozơ, tinh bột cho phản ứng thủy phân nhờ xúc tác axit hay enzim thích hợp.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919434" y="4639151"/>
            <a:ext cx="6353175" cy="979488"/>
            <a:chOff x="1295400" y="1371600"/>
            <a:chExt cx="6353175" cy="979488"/>
          </a:xfrm>
        </p:grpSpPr>
        <p:sp>
          <p:nvSpPr>
            <p:cNvPr id="53" name="Line 7"/>
            <p:cNvSpPr>
              <a:spLocks noChangeShapeType="1"/>
            </p:cNvSpPr>
            <p:nvPr/>
          </p:nvSpPr>
          <p:spPr bwMode="auto">
            <a:xfrm>
              <a:off x="4572000" y="1828800"/>
              <a:ext cx="12192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4" name="Group 3"/>
            <p:cNvGrpSpPr>
              <a:grpSpLocks/>
            </p:cNvGrpSpPr>
            <p:nvPr/>
          </p:nvGrpSpPr>
          <p:grpSpPr bwMode="auto">
            <a:xfrm>
              <a:off x="1295400" y="1371600"/>
              <a:ext cx="6353175" cy="979488"/>
              <a:chOff x="1295400" y="1371600"/>
              <a:chExt cx="6353175" cy="979488"/>
            </a:xfrm>
          </p:grpSpPr>
          <p:grpSp>
            <p:nvGrpSpPr>
              <p:cNvPr id="58" name="Group 1"/>
              <p:cNvGrpSpPr>
                <a:grpSpLocks/>
              </p:cNvGrpSpPr>
              <p:nvPr/>
            </p:nvGrpSpPr>
            <p:grpSpPr bwMode="auto">
              <a:xfrm>
                <a:off x="1295400" y="1524000"/>
                <a:ext cx="3324225" cy="550863"/>
                <a:chOff x="1295400" y="1524000"/>
                <a:chExt cx="3324225" cy="550863"/>
              </a:xfrm>
            </p:grpSpPr>
            <p:sp>
              <p:nvSpPr>
                <p:cNvPr id="65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295400" y="1524000"/>
                  <a:ext cx="1981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(C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10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5</a:t>
                  </a:r>
                  <a:r>
                    <a:rPr lang="en-US" altLang="en-US" sz="2800" b="1">
                      <a:latin typeface="VNI-Times" pitchFamily="2" charset="0"/>
                    </a:rPr>
                    <a:t>)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n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6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3089275" y="154305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  <p:sp>
              <p:nvSpPr>
                <p:cNvPr id="67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29025" y="1555750"/>
                  <a:ext cx="990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</a:p>
              </p:txBody>
            </p:sp>
            <p:sp>
              <p:nvSpPr>
                <p:cNvPr id="68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352800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</p:grpSp>
          <p:grpSp>
            <p:nvGrpSpPr>
              <p:cNvPr id="59" name="Group 2"/>
              <p:cNvGrpSpPr>
                <a:grpSpLocks/>
              </p:cNvGrpSpPr>
              <p:nvPr/>
            </p:nvGrpSpPr>
            <p:grpSpPr bwMode="auto">
              <a:xfrm>
                <a:off x="4495800" y="1371600"/>
                <a:ext cx="3152775" cy="979488"/>
                <a:chOff x="4495800" y="1371600"/>
                <a:chExt cx="3152775" cy="979488"/>
              </a:xfrm>
            </p:grpSpPr>
            <p:sp>
              <p:nvSpPr>
                <p:cNvPr id="6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6096000" y="1536700"/>
                  <a:ext cx="1552575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1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4673600" y="1371600"/>
                  <a:ext cx="1066800" cy="4572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400" b="1">
                      <a:latin typeface="VNI-Times" pitchFamily="2" charset="0"/>
                    </a:rPr>
                    <a:t>H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+</a:t>
                  </a:r>
                  <a:r>
                    <a:rPr lang="en-US" altLang="en-US" sz="2400" b="1">
                      <a:latin typeface="VNI-Times" pitchFamily="2" charset="0"/>
                    </a:rPr>
                    <a:t>, t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0</a:t>
                  </a:r>
                  <a:endParaRPr lang="en-US" altLang="en-US" sz="2400" b="1">
                    <a:latin typeface="VNI-Times" pitchFamily="2" charset="0"/>
                  </a:endParaRPr>
                </a:p>
              </p:txBody>
            </p:sp>
            <p:sp>
              <p:nvSpPr>
                <p:cNvPr id="62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5857875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  <p:sp>
              <p:nvSpPr>
                <p:cNvPr id="63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4495800" y="1766888"/>
                  <a:ext cx="1244600" cy="4001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 dirty="0">
                      <a:latin typeface="VNI-Times" pitchFamily="2" charset="0"/>
                    </a:rPr>
                    <a:t>(</a:t>
                  </a:r>
                  <a:r>
                    <a:rPr lang="en-US" altLang="en-US" sz="2000" b="1" dirty="0" err="1">
                      <a:latin typeface="VNI-Times" pitchFamily="2" charset="0"/>
                    </a:rPr>
                    <a:t>Enzim</a:t>
                  </a:r>
                  <a:r>
                    <a:rPr lang="en-US" altLang="en-US" sz="2000" b="1" dirty="0">
                      <a:latin typeface="VNI-Times" pitchFamily="2" charset="0"/>
                    </a:rPr>
                    <a:t>)</a:t>
                  </a:r>
                </a:p>
              </p:txBody>
            </p:sp>
            <p:sp>
              <p:nvSpPr>
                <p:cNvPr id="6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6248400" y="1949450"/>
                  <a:ext cx="1219200" cy="4016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>
                      <a:latin typeface="VNI-Times" pitchFamily="2" charset="0"/>
                    </a:rPr>
                    <a:t>glucozô</a:t>
                  </a:r>
                </a:p>
              </p:txBody>
            </p:sp>
          </p:grpSp>
        </p:grpSp>
      </p:grpSp>
      <p:grpSp>
        <p:nvGrpSpPr>
          <p:cNvPr id="6" name="Group 5"/>
          <p:cNvGrpSpPr/>
          <p:nvPr/>
        </p:nvGrpSpPr>
        <p:grpSpPr>
          <a:xfrm>
            <a:off x="228600" y="3059668"/>
            <a:ext cx="7924800" cy="1125538"/>
            <a:chOff x="228600" y="3059668"/>
            <a:chExt cx="7924800" cy="1125538"/>
          </a:xfrm>
        </p:grpSpPr>
        <p:grpSp>
          <p:nvGrpSpPr>
            <p:cNvPr id="36" name="Group 35"/>
            <p:cNvGrpSpPr/>
            <p:nvPr/>
          </p:nvGrpSpPr>
          <p:grpSpPr>
            <a:xfrm>
              <a:off x="228600" y="3059668"/>
              <a:ext cx="7924800" cy="1125538"/>
              <a:chOff x="685800" y="3051175"/>
              <a:chExt cx="7924800" cy="1125538"/>
            </a:xfrm>
          </p:grpSpPr>
          <p:grpSp>
            <p:nvGrpSpPr>
              <p:cNvPr id="37" name="Group 36"/>
              <p:cNvGrpSpPr>
                <a:grpSpLocks/>
              </p:cNvGrpSpPr>
              <p:nvPr/>
            </p:nvGrpSpPr>
            <p:grpSpPr bwMode="auto">
              <a:xfrm>
                <a:off x="685800" y="3051175"/>
                <a:ext cx="4343400" cy="789048"/>
                <a:chOff x="685800" y="3051175"/>
                <a:chExt cx="4343400" cy="789048"/>
              </a:xfrm>
            </p:grpSpPr>
            <p:grpSp>
              <p:nvGrpSpPr>
                <p:cNvPr id="44" name="Group 2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33875" cy="789048"/>
                  <a:chOff x="685800" y="3051175"/>
                  <a:chExt cx="4333875" cy="789048"/>
                </a:xfrm>
              </p:grpSpPr>
              <p:sp>
                <p:nvSpPr>
                  <p:cNvPr id="46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3200400"/>
                    <a:ext cx="2133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22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11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grpSp>
                <p:nvGrpSpPr>
                  <p:cNvPr id="47" name="Group 1"/>
                  <p:cNvGrpSpPr>
                    <a:grpSpLocks/>
                  </p:cNvGrpSpPr>
                  <p:nvPr/>
                </p:nvGrpSpPr>
                <p:grpSpPr bwMode="auto">
                  <a:xfrm>
                    <a:off x="2438400" y="3245643"/>
                    <a:ext cx="1295400" cy="519113"/>
                    <a:chOff x="2438400" y="3200400"/>
                    <a:chExt cx="1295400" cy="519113"/>
                  </a:xfrm>
                </p:grpSpPr>
                <p:sp>
                  <p:nvSpPr>
                    <p:cNvPr id="50" name="Text Box 1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438400" y="3200400"/>
                      <a:ext cx="5334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>
                          <a:latin typeface="VNI-Times" pitchFamily="2" charset="0"/>
                        </a:rPr>
                        <a:t>+</a:t>
                      </a:r>
                    </a:p>
                  </p:txBody>
                </p:sp>
                <p:sp>
                  <p:nvSpPr>
                    <p:cNvPr id="51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895600" y="3200400"/>
                      <a:ext cx="8382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</a:p>
                  </p:txBody>
                </p:sp>
              </p:grpSp>
              <p:sp>
                <p:nvSpPr>
                  <p:cNvPr id="48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90950" y="3440113"/>
                    <a:ext cx="1174750" cy="40011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000" b="1" dirty="0">
                        <a:latin typeface="VNI-Times" pitchFamily="2" charset="0"/>
                      </a:rPr>
                      <a:t>(</a:t>
                    </a:r>
                    <a:r>
                      <a:rPr lang="en-US" altLang="en-US" sz="2000" b="1" dirty="0" err="1">
                        <a:latin typeface="VNI-Times" pitchFamily="2" charset="0"/>
                      </a:rPr>
                      <a:t>Enzim</a:t>
                    </a:r>
                    <a:r>
                      <a:rPr lang="en-US" altLang="en-US" sz="2000" b="1" dirty="0">
                        <a:latin typeface="VNI-Times" pitchFamily="2" charset="0"/>
                      </a:rPr>
                      <a:t>)</a:t>
                    </a:r>
                  </a:p>
                </p:txBody>
              </p:sp>
              <p:sp>
                <p:nvSpPr>
                  <p:cNvPr id="49" name="Text Box 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52875" y="3051175"/>
                    <a:ext cx="1066800" cy="4572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400" b="1">
                        <a:latin typeface="VNI-Times" pitchFamily="2" charset="0"/>
                      </a:rPr>
                      <a:t>H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+</a:t>
                    </a:r>
                    <a:r>
                      <a:rPr lang="en-US" altLang="en-US" sz="2400" b="1">
                        <a:latin typeface="VNI-Times" pitchFamily="2" charset="0"/>
                      </a:rPr>
                      <a:t>, t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0</a:t>
                    </a:r>
                    <a:endParaRPr lang="en-US" altLang="en-US" sz="2400" b="1">
                      <a:latin typeface="VNI-Times" pitchFamily="2" charset="0"/>
                    </a:endParaRPr>
                  </a:p>
                </p:txBody>
              </p:sp>
            </p:grpSp>
            <p:sp>
              <p:nvSpPr>
                <p:cNvPr id="45" name="Line 26"/>
                <p:cNvSpPr>
                  <a:spLocks noChangeShapeType="1"/>
                </p:cNvSpPr>
                <p:nvPr/>
              </p:nvSpPr>
              <p:spPr bwMode="auto">
                <a:xfrm>
                  <a:off x="3810000" y="3505200"/>
                  <a:ext cx="12192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" name="Group 37"/>
              <p:cNvGrpSpPr>
                <a:grpSpLocks/>
              </p:cNvGrpSpPr>
              <p:nvPr/>
            </p:nvGrpSpPr>
            <p:grpSpPr bwMode="auto">
              <a:xfrm>
                <a:off x="5149850" y="3200400"/>
                <a:ext cx="3460750" cy="976313"/>
                <a:chOff x="5149850" y="3200400"/>
                <a:chExt cx="3460750" cy="976313"/>
              </a:xfrm>
            </p:grpSpPr>
            <p:sp>
              <p:nvSpPr>
                <p:cNvPr id="3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5149850" y="3232150"/>
                  <a:ext cx="1676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232150"/>
                  <a:ext cx="15240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1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5245100" y="3651250"/>
                  <a:ext cx="1371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glucozô</a:t>
                  </a:r>
                </a:p>
              </p:txBody>
            </p:sp>
            <p:sp>
              <p:nvSpPr>
                <p:cNvPr id="42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657600"/>
                  <a:ext cx="1600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fructozô</a:t>
                  </a:r>
                </a:p>
              </p:txBody>
            </p:sp>
            <p:sp>
              <p:nvSpPr>
                <p:cNvPr id="43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6553200" y="3200400"/>
                  <a:ext cx="533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</p:grpSp>
        </p:grpSp>
        <p:sp>
          <p:nvSpPr>
            <p:cNvPr id="2" name="Rectangle 1"/>
            <p:cNvSpPr/>
            <p:nvPr/>
          </p:nvSpPr>
          <p:spPr>
            <a:xfrm>
              <a:off x="366901" y="3717191"/>
              <a:ext cx="152721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400" b="1" dirty="0">
                  <a:latin typeface="+mj-lt"/>
                </a:rPr>
                <a:t>Saccarozơ</a:t>
              </a:r>
              <a:endParaRPr lang="en-US" sz="2400" b="1" dirty="0">
                <a:latin typeface="+mj-lt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14574" y="5558865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bột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88199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2113807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s-ES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s-E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axit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nitric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đậm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trinitrat</a:t>
            </a:r>
            <a:r>
              <a:rPr lang="es-E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4800" y="3316288"/>
            <a:ext cx="8191500" cy="2171044"/>
            <a:chOff x="568325" y="2541588"/>
            <a:chExt cx="8191500" cy="2171044"/>
          </a:xfrm>
        </p:grpSpPr>
        <p:sp>
          <p:nvSpPr>
            <p:cNvPr id="17" name="Text Box 15"/>
            <p:cNvSpPr txBox="1">
              <a:spLocks noChangeArrowheads="1"/>
            </p:cNvSpPr>
            <p:nvPr/>
          </p:nvSpPr>
          <p:spPr bwMode="auto">
            <a:xfrm>
              <a:off x="3738563" y="4193520"/>
              <a:ext cx="3657600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Xenlulozô</a:t>
              </a:r>
              <a:r>
                <a:rPr lang="en-US" altLang="en-US" sz="2800" b="1" dirty="0">
                  <a:solidFill>
                    <a:srgbClr val="C00000"/>
                  </a:solidFill>
                  <a:latin typeface="VNI-Times" pitchFamily="2" charset="0"/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trinitrat</a:t>
              </a:r>
              <a:endParaRPr lang="en-US" altLang="en-US" sz="2800" b="1" dirty="0">
                <a:solidFill>
                  <a:srgbClr val="C00000"/>
                </a:solidFill>
                <a:latin typeface="VNI-Times" pitchFamily="2" charset="0"/>
              </a:endParaRPr>
            </a:p>
          </p:txBody>
        </p:sp>
        <p:grpSp>
          <p:nvGrpSpPr>
            <p:cNvPr id="18" name="Group 17"/>
            <p:cNvGrpSpPr>
              <a:grpSpLocks/>
            </p:cNvGrpSpPr>
            <p:nvPr/>
          </p:nvGrpSpPr>
          <p:grpSpPr bwMode="auto">
            <a:xfrm>
              <a:off x="568325" y="2541588"/>
              <a:ext cx="6654800" cy="903287"/>
              <a:chOff x="568325" y="2541151"/>
              <a:chExt cx="6654800" cy="903287"/>
            </a:xfrm>
          </p:grpSpPr>
          <p:sp>
            <p:nvSpPr>
              <p:cNvPr id="24" name="Text Box 18"/>
              <p:cNvSpPr txBox="1">
                <a:spLocks noChangeArrowheads="1"/>
              </p:cNvSpPr>
              <p:nvPr/>
            </p:nvSpPr>
            <p:spPr bwMode="auto">
              <a:xfrm>
                <a:off x="3095625" y="2754729"/>
                <a:ext cx="457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grpSp>
            <p:nvGrpSpPr>
              <p:cNvPr id="25" name="Group 2"/>
              <p:cNvGrpSpPr>
                <a:grpSpLocks/>
              </p:cNvGrpSpPr>
              <p:nvPr/>
            </p:nvGrpSpPr>
            <p:grpSpPr bwMode="auto">
              <a:xfrm>
                <a:off x="568325" y="2541151"/>
                <a:ext cx="6654800" cy="903287"/>
                <a:chOff x="304800" y="2619375"/>
                <a:chExt cx="6654800" cy="719138"/>
              </a:xfrm>
            </p:grpSpPr>
            <p:sp>
              <p:nvSpPr>
                <p:cNvPr id="2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4749800" y="2619375"/>
                  <a:ext cx="2209800" cy="4270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200" b="1">
                      <a:latin typeface="VNI-Times" pitchFamily="2" charset="0"/>
                    </a:rPr>
                    <a:t>H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200" b="1">
                      <a:latin typeface="VNI-Times" pitchFamily="2" charset="0"/>
                    </a:rPr>
                    <a:t>SO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4</a:t>
                  </a:r>
                  <a:r>
                    <a:rPr lang="en-US" altLang="en-US" sz="2200" b="1">
                      <a:latin typeface="VNI-Times" pitchFamily="2" charset="0"/>
                    </a:rPr>
                    <a:t>(ñaëc), t</a:t>
                  </a:r>
                  <a:r>
                    <a:rPr lang="en-US" altLang="en-US" sz="2200" b="1" baseline="30000">
                      <a:latin typeface="VNI-Times" pitchFamily="2" charset="0"/>
                    </a:rPr>
                    <a:t>0</a:t>
                  </a:r>
                  <a:endParaRPr lang="en-US" altLang="en-US" sz="2200" b="1">
                    <a:latin typeface="VNI-Times" pitchFamily="2" charset="0"/>
                  </a:endParaRPr>
                </a:p>
              </p:txBody>
            </p:sp>
            <p:sp>
              <p:nvSpPr>
                <p:cNvPr id="29" name="Line 19"/>
                <p:cNvSpPr>
                  <a:spLocks noChangeShapeType="1"/>
                </p:cNvSpPr>
                <p:nvPr/>
              </p:nvSpPr>
              <p:spPr bwMode="auto">
                <a:xfrm>
                  <a:off x="4797425" y="3048000"/>
                  <a:ext cx="18288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1" name="Group 1"/>
                <p:cNvGrpSpPr>
                  <a:grpSpLocks/>
                </p:cNvGrpSpPr>
                <p:nvPr/>
              </p:nvGrpSpPr>
              <p:grpSpPr bwMode="auto">
                <a:xfrm>
                  <a:off x="304800" y="2819400"/>
                  <a:ext cx="4350462" cy="519113"/>
                  <a:chOff x="304800" y="2819400"/>
                  <a:chExt cx="4350462" cy="519113"/>
                </a:xfrm>
              </p:grpSpPr>
              <p:sp>
                <p:nvSpPr>
                  <p:cNvPr id="33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304800" y="2819400"/>
                    <a:ext cx="2754280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[C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7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2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(</a:t>
                    </a:r>
                    <a:r>
                      <a:rPr lang="en-US" altLang="en-US" sz="2800" b="1">
                        <a:solidFill>
                          <a:srgbClr val="0000FF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OH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)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]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n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4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65513" y="2819400"/>
                    <a:ext cx="1189749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 dirty="0">
                        <a:solidFill>
                          <a:srgbClr val="1909E5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NO</a:t>
                    </a:r>
                    <a:r>
                      <a:rPr lang="en-US" altLang="en-US" sz="2800" b="1" baseline="-25000" dirty="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5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60700" y="2819400"/>
                    <a:ext cx="609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3n</a:t>
                    </a:r>
                  </a:p>
                </p:txBody>
              </p:sp>
            </p:grpSp>
          </p:grpSp>
        </p:grpSp>
        <p:grpSp>
          <p:nvGrpSpPr>
            <p:cNvPr id="19" name="Group 18"/>
            <p:cNvGrpSpPr>
              <a:grpSpLocks/>
            </p:cNvGrpSpPr>
            <p:nvPr/>
          </p:nvGrpSpPr>
          <p:grpSpPr bwMode="auto">
            <a:xfrm>
              <a:off x="4105275" y="3670300"/>
              <a:ext cx="4654550" cy="715963"/>
              <a:chOff x="4070350" y="4342325"/>
              <a:chExt cx="4654550" cy="715450"/>
            </a:xfrm>
          </p:grpSpPr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4070350" y="4342325"/>
                <a:ext cx="3167855" cy="5228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[C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6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7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O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2 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(</a:t>
                </a:r>
                <a:r>
                  <a:rPr lang="en-US" altLang="en-US" sz="2800" b="1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ONO</a:t>
                </a:r>
                <a:r>
                  <a:rPr lang="en-US" altLang="en-US" sz="2800" b="1" baseline="-25000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2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)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3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]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n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 </a:t>
                </a:r>
              </a:p>
            </p:txBody>
          </p:sp>
          <p:sp>
            <p:nvSpPr>
              <p:cNvPr id="21" name="Text Box 20"/>
              <p:cNvSpPr txBox="1">
                <a:spLocks noChangeArrowheads="1"/>
              </p:cNvSpPr>
              <p:nvPr/>
            </p:nvSpPr>
            <p:spPr bwMode="auto">
              <a:xfrm>
                <a:off x="6994525" y="4386169"/>
                <a:ext cx="4572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22" name="Text Box 21"/>
              <p:cNvSpPr txBox="1">
                <a:spLocks noChangeArrowheads="1"/>
              </p:cNvSpPr>
              <p:nvPr/>
            </p:nvSpPr>
            <p:spPr bwMode="auto">
              <a:xfrm>
                <a:off x="7734300" y="4406098"/>
                <a:ext cx="990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</a:rPr>
                  <a:t>2</a:t>
                </a:r>
                <a:r>
                  <a:rPr lang="en-US" altLang="en-US" sz="2800" b="1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23" name="Text Box 23"/>
              <p:cNvSpPr txBox="1">
                <a:spLocks noChangeArrowheads="1"/>
              </p:cNvSpPr>
              <p:nvPr/>
            </p:nvSpPr>
            <p:spPr bwMode="auto">
              <a:xfrm>
                <a:off x="7312025" y="4406098"/>
                <a:ext cx="609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3n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020820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43" y="1325308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Phản </a:t>
            </a:r>
            <a:r>
              <a:rPr lang="vi-VN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ứng lên men rượu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115" algn="just">
              <a:spcBef>
                <a:spcPts val="6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enzim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men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etylic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cacbonic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1219200" y="3276600"/>
            <a:ext cx="6969376" cy="678525"/>
            <a:chOff x="1219200" y="3276600"/>
            <a:chExt cx="6969376" cy="678525"/>
          </a:xfrm>
        </p:grpSpPr>
        <p:grpSp>
          <p:nvGrpSpPr>
            <p:cNvPr id="70" name="Group 69"/>
            <p:cNvGrpSpPr/>
            <p:nvPr/>
          </p:nvGrpSpPr>
          <p:grpSpPr>
            <a:xfrm>
              <a:off x="2743201" y="3276600"/>
              <a:ext cx="2296444" cy="509268"/>
              <a:chOff x="5339545" y="4900932"/>
              <a:chExt cx="1219200" cy="509268"/>
            </a:xfrm>
          </p:grpSpPr>
          <p:cxnSp>
            <p:nvCxnSpPr>
              <p:cNvPr id="73" name="Straight Arrow Connector 7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4" name="TextBox 73"/>
              <p:cNvSpPr txBox="1"/>
              <p:nvPr/>
            </p:nvSpPr>
            <p:spPr>
              <a:xfrm>
                <a:off x="5339545" y="4900932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enzim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30 - 35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" name="Rectangle 70"/>
            <p:cNvSpPr/>
            <p:nvPr/>
          </p:nvSpPr>
          <p:spPr>
            <a:xfrm>
              <a:off x="5206669" y="3431905"/>
              <a:ext cx="298190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 + 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baseline="30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aseline="30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↑</a:t>
              </a:r>
              <a:endParaRPr lang="en-US" sz="28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1219200" y="3429000"/>
              <a:ext cx="15135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53195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18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loại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monosaccarit?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452" y="2438400"/>
            <a:ext cx="112082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5886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19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đisaccarit?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bột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fructozơ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12400" y="2438400"/>
            <a:ext cx="117692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392021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20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bột,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50684" y="2438400"/>
            <a:ext cx="130035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87124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vi-VN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theo sơ đồ sau: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tinh bột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glucozơ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sobitol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  <a:blipFill>
                <a:blip r:embed="rId5"/>
                <a:stretch>
                  <a:fillRect l="-1498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nh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s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ng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di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ụ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e>
                    </m:groupCh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  <a:blipFill>
                <a:blip r:embed="rId6"/>
                <a:stretch>
                  <a:fillRect l="-1807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04800" y="196832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4800" y="3012819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401589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04800" y="501896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  <a:blipFill>
                <a:blip r:embed="rId7"/>
                <a:stretch>
                  <a:fillRect l="-2141" t="-12941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0" baseline="3000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nC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  <a:blipFill>
                <a:blip r:embed="rId8"/>
                <a:stretch>
                  <a:fillRect l="-1994" t="-7143" b="-241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14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  <a:blipFill>
                <a:blip r:embed="rId9"/>
                <a:stretch>
                  <a:fillRect l="-2257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1917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4" grpId="0"/>
      <p:bldP spid="25" grpId="0"/>
      <p:bldP spid="28" grpId="0"/>
      <p:bldP spid="23" grpId="0"/>
      <p:bldP spid="29" grpId="0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339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thể tác dụng được với chất nào sau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minh họa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Cu(OH)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8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AgNO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 dung dịch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amoniac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vi-VN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xúc tác Ni, đun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53814" y="1797870"/>
            <a:ext cx="10743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84018" y="4732178"/>
            <a:ext cx="8441894" cy="1156157"/>
            <a:chOff x="304800" y="4472622"/>
            <a:chExt cx="8441894" cy="1156157"/>
          </a:xfrm>
        </p:grpSpPr>
        <p:grpSp>
          <p:nvGrpSpPr>
            <p:cNvPr id="31" name="Group 30"/>
            <p:cNvGrpSpPr/>
            <p:nvPr/>
          </p:nvGrpSpPr>
          <p:grpSpPr>
            <a:xfrm>
              <a:off x="304800" y="4472622"/>
              <a:ext cx="8441894" cy="998557"/>
              <a:chOff x="457200" y="1708150"/>
              <a:chExt cx="8169275" cy="998557"/>
            </a:xfrm>
          </p:grpSpPr>
          <p:sp>
            <p:nvSpPr>
              <p:cNvPr id="49" name="Text Box 4"/>
              <p:cNvSpPr txBox="1">
                <a:spLocks noChangeArrowheads="1"/>
              </p:cNvSpPr>
              <p:nvPr/>
            </p:nvSpPr>
            <p:spPr bwMode="auto">
              <a:xfrm>
                <a:off x="457200" y="1752600"/>
                <a:ext cx="1828800" cy="9541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 smtClean="0">
                    <a:latin typeface="VNI-Times" pitchFamily="2" charset="0"/>
                  </a:rPr>
                  <a:t>2C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12</a:t>
                </a:r>
                <a:r>
                  <a:rPr lang="en-US" altLang="en-US" sz="2800" dirty="0" smtClean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22</a:t>
                </a:r>
                <a:r>
                  <a:rPr lang="en-US" altLang="en-US" sz="2800" dirty="0" smtClean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11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0" name="Text Box 5"/>
              <p:cNvSpPr txBox="1">
                <a:spLocks noChangeArrowheads="1"/>
              </p:cNvSpPr>
              <p:nvPr/>
            </p:nvSpPr>
            <p:spPr bwMode="auto">
              <a:xfrm>
                <a:off x="2079625" y="170815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1" name="Text Box 6"/>
              <p:cNvSpPr txBox="1">
                <a:spLocks noChangeArrowheads="1"/>
              </p:cNvSpPr>
              <p:nvPr/>
            </p:nvSpPr>
            <p:spPr bwMode="auto">
              <a:xfrm>
                <a:off x="2517775" y="1717675"/>
                <a:ext cx="1600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Cu(OH)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2" name="Text Box 7"/>
              <p:cNvSpPr txBox="1">
                <a:spLocks noChangeArrowheads="1"/>
              </p:cNvSpPr>
              <p:nvPr/>
            </p:nvSpPr>
            <p:spPr bwMode="auto">
              <a:xfrm>
                <a:off x="4632325" y="1724025"/>
                <a:ext cx="29718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(C</a:t>
                </a:r>
                <a:r>
                  <a:rPr lang="en-US" altLang="en-US" sz="2800" baseline="-25000" dirty="0">
                    <a:latin typeface="VNI-Times" pitchFamily="2" charset="0"/>
                  </a:rPr>
                  <a:t>12</a:t>
                </a: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21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>
                    <a:latin typeface="VNI-Times" pitchFamily="2" charset="0"/>
                  </a:rPr>
                  <a:t>11</a:t>
                </a:r>
                <a:r>
                  <a:rPr lang="en-US" altLang="en-US" sz="2800" dirty="0">
                    <a:latin typeface="VNI-Times" pitchFamily="2" charset="0"/>
                  </a:rPr>
                  <a:t>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Cu</a:t>
                </a:r>
              </a:p>
            </p:txBody>
          </p:sp>
          <p:sp>
            <p:nvSpPr>
              <p:cNvPr id="53" name="Text Box 9"/>
              <p:cNvSpPr txBox="1">
                <a:spLocks noChangeArrowheads="1"/>
              </p:cNvSpPr>
              <p:nvPr/>
            </p:nvSpPr>
            <p:spPr bwMode="auto">
              <a:xfrm>
                <a:off x="7788275" y="1749425"/>
                <a:ext cx="838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54" name="Line 22"/>
              <p:cNvSpPr>
                <a:spLocks noChangeShapeType="1"/>
              </p:cNvSpPr>
              <p:nvPr/>
            </p:nvSpPr>
            <p:spPr bwMode="auto">
              <a:xfrm>
                <a:off x="4079875" y="2025650"/>
                <a:ext cx="5334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Text Box 23"/>
              <p:cNvSpPr txBox="1">
                <a:spLocks noChangeArrowheads="1"/>
              </p:cNvSpPr>
              <p:nvPr/>
            </p:nvSpPr>
            <p:spPr bwMode="auto">
              <a:xfrm>
                <a:off x="7162800" y="175260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6" name="Text Box 24"/>
              <p:cNvSpPr txBox="1">
                <a:spLocks noChangeArrowheads="1"/>
              </p:cNvSpPr>
              <p:nvPr/>
            </p:nvSpPr>
            <p:spPr bwMode="auto">
              <a:xfrm>
                <a:off x="7543800" y="1752600"/>
                <a:ext cx="3810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2</a:t>
                </a:r>
              </a:p>
            </p:txBody>
          </p:sp>
        </p:grpSp>
        <p:sp>
          <p:nvSpPr>
            <p:cNvPr id="57" name="TextBox 56"/>
            <p:cNvSpPr txBox="1"/>
            <p:nvPr/>
          </p:nvSpPr>
          <p:spPr>
            <a:xfrm>
              <a:off x="5017364" y="5105559"/>
              <a:ext cx="2646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solidFill>
                    <a:srgbClr val="1909E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Đồng-saccarat</a:t>
              </a:r>
              <a:endPara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55017" y="3962400"/>
            <a:ext cx="32111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HNO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đ/ 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 </a:t>
            </a:r>
            <a:endParaRPr 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732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0" name="Oval 10"/>
          <p:cNvSpPr>
            <a:spLocks noChangeArrowheads="1"/>
          </p:cNvSpPr>
          <p:nvPr/>
        </p:nvSpPr>
        <p:spPr bwMode="auto">
          <a:xfrm>
            <a:off x="1117600" y="2882601"/>
            <a:ext cx="609600" cy="609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79400" y="481735"/>
            <a:ext cx="86360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25000"/>
              </a:spcBef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</a:t>
            </a:r>
            <a:r>
              <a:rPr lang="en-US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tỉ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mol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: 1. </a:t>
            </a:r>
            <a:r>
              <a:rPr lang="pt-B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này có thể lên men rượu. Chất đó là chất nào trong các chất sau ? </a:t>
            </a:r>
            <a:endParaRPr lang="en-US" sz="2800" b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179668" y="2294798"/>
            <a:ext cx="206037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 dirty="0"/>
              <a:t>A. Axit axetic</a:t>
            </a:r>
            <a:endParaRPr lang="en-US" sz="2800" dirty="0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208243" y="2920273"/>
            <a:ext cx="17256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/>
              <a:t>B. Glucozơ</a:t>
            </a:r>
            <a:endParaRPr lang="en-US" sz="2800"/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208243" y="3453673"/>
            <a:ext cx="20174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/>
              <a:t>C. Saccazozơ</a:t>
            </a:r>
            <a:endParaRPr lang="en-US" sz="2800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1252693" y="4077561"/>
            <a:ext cx="193623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/>
              <a:t>D. Fructozơ.</a:t>
            </a:r>
            <a:endParaRPr lang="en-US" sz="2800"/>
          </a:p>
        </p:txBody>
      </p:sp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279400" y="4876800"/>
            <a:ext cx="8636000" cy="1600200"/>
            <a:chOff x="990600" y="5715000"/>
            <a:chExt cx="7772400" cy="1600200"/>
          </a:xfrm>
        </p:grpSpPr>
        <p:sp>
          <p:nvSpPr>
            <p:cNvPr id="16" name="Rounded Rectangle 15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3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2589" y="4876800"/>
            <a:ext cx="1836209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377148" y="2920273"/>
                <a:ext cx="494558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4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4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4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+ 6O</a:t>
                </a:r>
                <a:r>
                  <a:rPr lang="pt-BR" sz="24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   </m:t>
                        </m:r>
                      </m:e>
                    </m:groupChr>
                  </m:oMath>
                </a14:m>
                <a:r>
                  <a:rPr lang="pt-B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6CO</a:t>
                </a:r>
                <a:r>
                  <a:rPr lang="pt-BR" sz="24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t-BR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+ 6H</a:t>
                </a:r>
                <a:r>
                  <a:rPr lang="pt-BR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148" y="2920273"/>
                <a:ext cx="4945585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1973"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 animBg="1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845127" y="2286000"/>
            <a:ext cx="685800" cy="609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61600" y="990599"/>
            <a:ext cx="8287000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5000"/>
              </a:spcBef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7: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Phát biểu nào dưới đây là đúng ?      </a:t>
            </a:r>
          </a:p>
          <a:p>
            <a:pPr>
              <a:spcBef>
                <a:spcPct val="25000"/>
              </a:spcBef>
            </a:pP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    A.  Fructozơ có phản ứng tráng bạc chứng tỏ phân    tử fructozơ có nhóm chức -CHO.</a:t>
            </a:r>
          </a:p>
          <a:p>
            <a:pPr marL="457200" lvl="4"/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B. Thuỷ phân xenlulozơ thu được glucozơ. </a:t>
            </a:r>
          </a:p>
          <a:p>
            <a:pPr marL="457200" lvl="4"/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C. Thuỷ phân tinh bột thu được fructozơ và glucozơ</a:t>
            </a:r>
          </a:p>
          <a:p>
            <a:pPr marL="457200" lvl="4"/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D. Cả xenlulozơ và tinh bột đều có phản ứng tráng bạc.</a:t>
            </a:r>
          </a:p>
          <a:p>
            <a:pPr marL="457200" lvl="4"/>
            <a:endParaRPr lang="pt-BR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5000"/>
              </a:spcBef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4"/>
          <p:cNvGrpSpPr>
            <a:grpSpLocks/>
          </p:cNvGrpSpPr>
          <p:nvPr/>
        </p:nvGrpSpPr>
        <p:grpSpPr bwMode="auto">
          <a:xfrm>
            <a:off x="685800" y="4876800"/>
            <a:ext cx="7772400" cy="1600200"/>
            <a:chOff x="990600" y="5715000"/>
            <a:chExt cx="7772400" cy="1600200"/>
          </a:xfrm>
        </p:grpSpPr>
        <p:sp>
          <p:nvSpPr>
            <p:cNvPr id="12" name="Rounded Rectangle 11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19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038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thuỷ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kg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80%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990600" y="2541591"/>
            <a:ext cx="6781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(-C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-)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+ nH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nC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162n 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→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 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180n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1kg .80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%         →          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 kg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4942820"/>
            <a:ext cx="4727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x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0,8 . 180n / 162n = 0,89kg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3343986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26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thuỷ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kg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sắn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990600" y="2541591"/>
            <a:ext cx="6781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(-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-)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+ nH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nC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162n 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→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 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180n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10kg .30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%         →          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 kg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4950169"/>
            <a:ext cx="4458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x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3 . 180n / 162n = 3,33kg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6705600" y="1700856"/>
            <a:ext cx="1351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3,33kg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31199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6,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7, 8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8)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3F135474-4BBB-42D2-BCA3-46BB3182E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22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28</a:t>
            </a:fld>
            <a:r>
              <a:rPr lang="en-US" sz="1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  <p:sp>
        <p:nvSpPr>
          <p:cNvPr id="2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357091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eme1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1" id="{C5F90090-A5BE-4E9A-AD6D-A242943A92DF}" vid="{75C1E0F9-ACFD-459B-ACC4-4D258F22684C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18022</TotalTime>
  <Words>1593</Words>
  <Application>Microsoft Office PowerPoint</Application>
  <PresentationFormat>On-screen Show (4:3)</PresentationFormat>
  <Paragraphs>352</Paragraphs>
  <Slides>28</Slides>
  <Notes>23</Notes>
  <HiddenSlides>0</HiddenSlides>
  <MMClips>0</MMClips>
  <ScaleCrop>false</ScaleCrop>
  <HeadingPairs>
    <vt:vector size="6" baseType="variant"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Office Theme</vt:lpstr>
      <vt:lpstr>Default Design</vt:lpstr>
      <vt:lpstr>2_Office Theme</vt:lpstr>
      <vt:lpstr>1_Office Theme</vt:lpstr>
      <vt:lpstr>Theme1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518</cp:revision>
  <dcterms:created xsi:type="dcterms:W3CDTF">2011-10-11T04:02:09Z</dcterms:created>
  <dcterms:modified xsi:type="dcterms:W3CDTF">2020-05-08T02:58:23Z</dcterms:modified>
</cp:coreProperties>
</file>